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68" r:id="rId4"/>
    <p:sldId id="258" r:id="rId5"/>
    <p:sldId id="269" r:id="rId6"/>
    <p:sldId id="271" r:id="rId7"/>
    <p:sldId id="260" r:id="rId8"/>
    <p:sldId id="261" r:id="rId9"/>
    <p:sldId id="272" r:id="rId10"/>
    <p:sldId id="263" r:id="rId11"/>
    <p:sldId id="275" r:id="rId12"/>
    <p:sldId id="276" r:id="rId13"/>
    <p:sldId id="277" r:id="rId14"/>
    <p:sldId id="265" r:id="rId15"/>
    <p:sldId id="266" r:id="rId16"/>
    <p:sldId id="278" r:id="rId17"/>
    <p:sldId id="287" r:id="rId18"/>
    <p:sldId id="280" r:id="rId19"/>
    <p:sldId id="281" r:id="rId20"/>
    <p:sldId id="259" r:id="rId21"/>
    <p:sldId id="282" r:id="rId22"/>
    <p:sldId id="284" r:id="rId23"/>
    <p:sldId id="288" r:id="rId24"/>
    <p:sldId id="289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90EA3-16D0-48C3-B023-2218B74FFCC6}" v="4" dt="2026-02-24T06:07:31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641" autoAdjust="0"/>
  </p:normalViewPr>
  <p:slideViewPr>
    <p:cSldViewPr snapToGrid="0">
      <p:cViewPr varScale="1">
        <p:scale>
          <a:sx n="66" d="100"/>
          <a:sy n="66" d="100"/>
        </p:scale>
        <p:origin x="12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custSel addSld delSld modSld">
      <pc:chgData name="Fares Makki" userId="d0c14dd2-ce13-49c4-820b-c6a5e60d5a8d" providerId="ADAL" clId="{190E5BF9-DA56-4E89-A802-847FC911DCEB}" dt="2026-02-24T06:08:59.480" v="834" actId="20577"/>
      <pc:docMkLst>
        <pc:docMk/>
      </pc:docMkLst>
      <pc:sldChg chg="modSp mod">
        <pc:chgData name="Fares Makki" userId="d0c14dd2-ce13-49c4-820b-c6a5e60d5a8d" providerId="ADAL" clId="{190E5BF9-DA56-4E89-A802-847FC911DCEB}" dt="2026-02-24T05:38:17.829" v="11" actId="20577"/>
        <pc:sldMkLst>
          <pc:docMk/>
          <pc:sldMk cId="4089044318" sldId="256"/>
        </pc:sldMkLst>
        <pc:spChg chg="mod">
          <ac:chgData name="Fares Makki" userId="d0c14dd2-ce13-49c4-820b-c6a5e60d5a8d" providerId="ADAL" clId="{190E5BF9-DA56-4E89-A802-847FC911DCEB}" dt="2026-02-24T05:38:17.829" v="11" actId="20577"/>
          <ac:spMkLst>
            <pc:docMk/>
            <pc:sldMk cId="4089044318" sldId="256"/>
            <ac:spMk id="2" creationId="{15A8AA5F-AC89-2270-7BE2-2B797F096CBE}"/>
          </ac:spMkLst>
        </pc:spChg>
      </pc:sldChg>
      <pc:sldChg chg="del">
        <pc:chgData name="Fares Makki" userId="d0c14dd2-ce13-49c4-820b-c6a5e60d5a8d" providerId="ADAL" clId="{190E5BF9-DA56-4E89-A802-847FC911DCEB}" dt="2026-02-24T05:44:35.487" v="14" actId="47"/>
        <pc:sldMkLst>
          <pc:docMk/>
          <pc:sldMk cId="695497423" sldId="259"/>
        </pc:sldMkLst>
      </pc:sldChg>
      <pc:sldChg chg="add">
        <pc:chgData name="Fares Makki" userId="d0c14dd2-ce13-49c4-820b-c6a5e60d5a8d" providerId="ADAL" clId="{190E5BF9-DA56-4E89-A802-847FC911DCEB}" dt="2026-02-24T05:50:59.208" v="16"/>
        <pc:sldMkLst>
          <pc:docMk/>
          <pc:sldMk cId="3402910325" sldId="259"/>
        </pc:sldMkLst>
      </pc:sldChg>
      <pc:sldChg chg="add del">
        <pc:chgData name="Fares Makki" userId="d0c14dd2-ce13-49c4-820b-c6a5e60d5a8d" providerId="ADAL" clId="{190E5BF9-DA56-4E89-A802-847FC911DCEB}" dt="2026-02-24T05:59:05.482" v="68" actId="47"/>
        <pc:sldMkLst>
          <pc:docMk/>
          <pc:sldMk cId="709144481" sldId="264"/>
        </pc:sldMkLst>
      </pc:sldChg>
      <pc:sldChg chg="add del">
        <pc:chgData name="Fares Makki" userId="d0c14dd2-ce13-49c4-820b-c6a5e60d5a8d" providerId="ADAL" clId="{190E5BF9-DA56-4E89-A802-847FC911DCEB}" dt="2026-02-24T05:59:16.816" v="70" actId="47"/>
        <pc:sldMkLst>
          <pc:docMk/>
          <pc:sldMk cId="573850662" sldId="267"/>
        </pc:sldMkLst>
      </pc:sldChg>
      <pc:sldChg chg="del">
        <pc:chgData name="Fares Makki" userId="d0c14dd2-ce13-49c4-820b-c6a5e60d5a8d" providerId="ADAL" clId="{190E5BF9-DA56-4E89-A802-847FC911DCEB}" dt="2026-02-24T05:48:12.882" v="15" actId="47"/>
        <pc:sldMkLst>
          <pc:docMk/>
          <pc:sldMk cId="3055591326" sldId="267"/>
        </pc:sldMkLst>
      </pc:sldChg>
      <pc:sldChg chg="del">
        <pc:chgData name="Fares Makki" userId="d0c14dd2-ce13-49c4-820b-c6a5e60d5a8d" providerId="ADAL" clId="{190E5BF9-DA56-4E89-A802-847FC911DCEB}" dt="2026-02-24T05:44:21.009" v="12" actId="47"/>
        <pc:sldMkLst>
          <pc:docMk/>
          <pc:sldMk cId="3950349445" sldId="273"/>
        </pc:sldMkLst>
      </pc:sldChg>
      <pc:sldChg chg="del">
        <pc:chgData name="Fares Makki" userId="d0c14dd2-ce13-49c4-820b-c6a5e60d5a8d" providerId="ADAL" clId="{190E5BF9-DA56-4E89-A802-847FC911DCEB}" dt="2026-02-24T05:44:24.088" v="13" actId="47"/>
        <pc:sldMkLst>
          <pc:docMk/>
          <pc:sldMk cId="2002451684" sldId="274"/>
        </pc:sldMkLst>
      </pc:sldChg>
      <pc:sldChg chg="del">
        <pc:chgData name="Fares Makki" userId="d0c14dd2-ce13-49c4-820b-c6a5e60d5a8d" providerId="ADAL" clId="{190E5BF9-DA56-4E89-A802-847FC911DCEB}" dt="2026-02-24T05:51:04.368" v="17" actId="47"/>
        <pc:sldMkLst>
          <pc:docMk/>
          <pc:sldMk cId="2980626641" sldId="279"/>
        </pc:sldMkLst>
      </pc:sldChg>
      <pc:sldChg chg="add">
        <pc:chgData name="Fares Makki" userId="d0c14dd2-ce13-49c4-820b-c6a5e60d5a8d" providerId="ADAL" clId="{190E5BF9-DA56-4E89-A802-847FC911DCEB}" dt="2026-02-24T05:50:59.208" v="16"/>
        <pc:sldMkLst>
          <pc:docMk/>
          <pc:sldMk cId="3620304366" sldId="280"/>
        </pc:sldMkLst>
      </pc:sldChg>
      <pc:sldChg chg="modSp add mod">
        <pc:chgData name="Fares Makki" userId="d0c14dd2-ce13-49c4-820b-c6a5e60d5a8d" providerId="ADAL" clId="{190E5BF9-DA56-4E89-A802-847FC911DCEB}" dt="2026-02-24T05:52:12.093" v="27" actId="207"/>
        <pc:sldMkLst>
          <pc:docMk/>
          <pc:sldMk cId="2075465314" sldId="281"/>
        </pc:sldMkLst>
        <pc:spChg chg="mod">
          <ac:chgData name="Fares Makki" userId="d0c14dd2-ce13-49c4-820b-c6a5e60d5a8d" providerId="ADAL" clId="{190E5BF9-DA56-4E89-A802-847FC911DCEB}" dt="2026-02-24T05:52:12.093" v="27" actId="207"/>
          <ac:spMkLst>
            <pc:docMk/>
            <pc:sldMk cId="2075465314" sldId="281"/>
            <ac:spMk id="3" creationId="{D84308F3-B4F3-554C-D004-508DC3400D7C}"/>
          </ac:spMkLst>
        </pc:spChg>
      </pc:sldChg>
      <pc:sldChg chg="modSp add mod">
        <pc:chgData name="Fares Makki" userId="d0c14dd2-ce13-49c4-820b-c6a5e60d5a8d" providerId="ADAL" clId="{190E5BF9-DA56-4E89-A802-847FC911DCEB}" dt="2026-02-24T05:53:32.273" v="31" actId="1076"/>
        <pc:sldMkLst>
          <pc:docMk/>
          <pc:sldMk cId="2686390729" sldId="282"/>
        </pc:sldMkLst>
        <pc:picChg chg="mod modCrop">
          <ac:chgData name="Fares Makki" userId="d0c14dd2-ce13-49c4-820b-c6a5e60d5a8d" providerId="ADAL" clId="{190E5BF9-DA56-4E89-A802-847FC911DCEB}" dt="2026-02-24T05:53:32.273" v="31" actId="1076"/>
          <ac:picMkLst>
            <pc:docMk/>
            <pc:sldMk cId="2686390729" sldId="282"/>
            <ac:picMk id="7" creationId="{4D27F95E-007E-5EBC-4F17-2CE476557E14}"/>
          </ac:picMkLst>
        </pc:picChg>
      </pc:sldChg>
      <pc:sldChg chg="add del">
        <pc:chgData name="Fares Makki" userId="d0c14dd2-ce13-49c4-820b-c6a5e60d5a8d" providerId="ADAL" clId="{190E5BF9-DA56-4E89-A802-847FC911DCEB}" dt="2026-02-24T05:56:53.551" v="32" actId="47"/>
        <pc:sldMkLst>
          <pc:docMk/>
          <pc:sldMk cId="2248141646" sldId="283"/>
        </pc:sldMkLst>
      </pc:sldChg>
      <pc:sldChg chg="modSp add mod">
        <pc:chgData name="Fares Makki" userId="d0c14dd2-ce13-49c4-820b-c6a5e60d5a8d" providerId="ADAL" clId="{190E5BF9-DA56-4E89-A802-847FC911DCEB}" dt="2026-02-24T05:58:41.038" v="67" actId="20577"/>
        <pc:sldMkLst>
          <pc:docMk/>
          <pc:sldMk cId="1891456619" sldId="284"/>
        </pc:sldMkLst>
        <pc:spChg chg="mod">
          <ac:chgData name="Fares Makki" userId="d0c14dd2-ce13-49c4-820b-c6a5e60d5a8d" providerId="ADAL" clId="{190E5BF9-DA56-4E89-A802-847FC911DCEB}" dt="2026-02-24T05:58:41.038" v="67" actId="20577"/>
          <ac:spMkLst>
            <pc:docMk/>
            <pc:sldMk cId="1891456619" sldId="284"/>
            <ac:spMk id="3" creationId="{C71DEA93-6794-3B74-A2D7-34D29D1DACB2}"/>
          </ac:spMkLst>
        </pc:spChg>
      </pc:sldChg>
      <pc:sldChg chg="add del">
        <pc:chgData name="Fares Makki" userId="d0c14dd2-ce13-49c4-820b-c6a5e60d5a8d" providerId="ADAL" clId="{190E5BF9-DA56-4E89-A802-847FC911DCEB}" dt="2026-02-24T05:59:14.806" v="69" actId="47"/>
        <pc:sldMkLst>
          <pc:docMk/>
          <pc:sldMk cId="2522997961" sldId="285"/>
        </pc:sldMkLst>
      </pc:sldChg>
      <pc:sldChg chg="add del">
        <pc:chgData name="Fares Makki" userId="d0c14dd2-ce13-49c4-820b-c6a5e60d5a8d" providerId="ADAL" clId="{190E5BF9-DA56-4E89-A802-847FC911DCEB}" dt="2026-02-24T05:59:20.528" v="71" actId="47"/>
        <pc:sldMkLst>
          <pc:docMk/>
          <pc:sldMk cId="2360282951" sldId="286"/>
        </pc:sldMkLst>
      </pc:sldChg>
      <pc:sldChg chg="addSp delSp modSp new mod modClrScheme chgLayout">
        <pc:chgData name="Fares Makki" userId="d0c14dd2-ce13-49c4-820b-c6a5e60d5a8d" providerId="ADAL" clId="{190E5BF9-DA56-4E89-A802-847FC911DCEB}" dt="2026-02-24T05:51:17.097" v="25" actId="20577"/>
        <pc:sldMkLst>
          <pc:docMk/>
          <pc:sldMk cId="3809478071" sldId="287"/>
        </pc:sldMkLst>
        <pc:spChg chg="del mod ord">
          <ac:chgData name="Fares Makki" userId="d0c14dd2-ce13-49c4-820b-c6a5e60d5a8d" providerId="ADAL" clId="{190E5BF9-DA56-4E89-A802-847FC911DCEB}" dt="2026-02-24T05:51:13.884" v="19" actId="700"/>
          <ac:spMkLst>
            <pc:docMk/>
            <pc:sldMk cId="3809478071" sldId="287"/>
            <ac:spMk id="2" creationId="{50C27EB2-6E0E-3CB8-1789-1036E5A6FD62}"/>
          </ac:spMkLst>
        </pc:spChg>
        <pc:spChg chg="del mod ord">
          <ac:chgData name="Fares Makki" userId="d0c14dd2-ce13-49c4-820b-c6a5e60d5a8d" providerId="ADAL" clId="{190E5BF9-DA56-4E89-A802-847FC911DCEB}" dt="2026-02-24T05:51:13.884" v="19" actId="700"/>
          <ac:spMkLst>
            <pc:docMk/>
            <pc:sldMk cId="3809478071" sldId="287"/>
            <ac:spMk id="3" creationId="{451EBC68-8ABF-3D66-C25F-62F136BE3FC5}"/>
          </ac:spMkLst>
        </pc:spChg>
        <pc:spChg chg="add mod ord">
          <ac:chgData name="Fares Makki" userId="d0c14dd2-ce13-49c4-820b-c6a5e60d5a8d" providerId="ADAL" clId="{190E5BF9-DA56-4E89-A802-847FC911DCEB}" dt="2026-02-24T05:51:17.097" v="25" actId="20577"/>
          <ac:spMkLst>
            <pc:docMk/>
            <pc:sldMk cId="3809478071" sldId="287"/>
            <ac:spMk id="4" creationId="{AE0EF525-BC0C-B8F8-3CDB-76238CDBA914}"/>
          </ac:spMkLst>
        </pc:spChg>
        <pc:spChg chg="add mod ord">
          <ac:chgData name="Fares Makki" userId="d0c14dd2-ce13-49c4-820b-c6a5e60d5a8d" providerId="ADAL" clId="{190E5BF9-DA56-4E89-A802-847FC911DCEB}" dt="2026-02-24T05:51:13.884" v="19" actId="700"/>
          <ac:spMkLst>
            <pc:docMk/>
            <pc:sldMk cId="3809478071" sldId="287"/>
            <ac:spMk id="5" creationId="{0D81752E-7E31-0B63-0D0A-96F7A3A98AF3}"/>
          </ac:spMkLst>
        </pc:spChg>
      </pc:sldChg>
      <pc:sldChg chg="modSp new mod">
        <pc:chgData name="Fares Makki" userId="d0c14dd2-ce13-49c4-820b-c6a5e60d5a8d" providerId="ADAL" clId="{190E5BF9-DA56-4E89-A802-847FC911DCEB}" dt="2026-02-24T06:03:42.658" v="411" actId="114"/>
        <pc:sldMkLst>
          <pc:docMk/>
          <pc:sldMk cId="2923362278" sldId="288"/>
        </pc:sldMkLst>
        <pc:spChg chg="mod">
          <ac:chgData name="Fares Makki" userId="d0c14dd2-ce13-49c4-820b-c6a5e60d5a8d" providerId="ADAL" clId="{190E5BF9-DA56-4E89-A802-847FC911DCEB}" dt="2026-02-24T05:59:50.239" v="84" actId="20577"/>
          <ac:spMkLst>
            <pc:docMk/>
            <pc:sldMk cId="2923362278" sldId="288"/>
            <ac:spMk id="2" creationId="{456DF2C2-004B-D33D-16BD-5E1E0CFCB230}"/>
          </ac:spMkLst>
        </pc:spChg>
        <pc:spChg chg="mod">
          <ac:chgData name="Fares Makki" userId="d0c14dd2-ce13-49c4-820b-c6a5e60d5a8d" providerId="ADAL" clId="{190E5BF9-DA56-4E89-A802-847FC911DCEB}" dt="2026-02-24T06:03:42.658" v="411" actId="114"/>
          <ac:spMkLst>
            <pc:docMk/>
            <pc:sldMk cId="2923362278" sldId="288"/>
            <ac:spMk id="3" creationId="{45154CB3-1638-11D9-80BB-E57523FC88E4}"/>
          </ac:spMkLst>
        </pc:spChg>
      </pc:sldChg>
      <pc:sldChg chg="modSp add modNotesTx">
        <pc:chgData name="Fares Makki" userId="d0c14dd2-ce13-49c4-820b-c6a5e60d5a8d" providerId="ADAL" clId="{190E5BF9-DA56-4E89-A802-847FC911DCEB}" dt="2026-02-24T06:08:59.480" v="834" actId="20577"/>
        <pc:sldMkLst>
          <pc:docMk/>
          <pc:sldMk cId="2487387716" sldId="289"/>
        </pc:sldMkLst>
        <pc:picChg chg="mod">
          <ac:chgData name="Fares Makki" userId="d0c14dd2-ce13-49c4-820b-c6a5e60d5a8d" providerId="ADAL" clId="{190E5BF9-DA56-4E89-A802-847FC911DCEB}" dt="2026-02-24T06:07:31.473" v="541" actId="14100"/>
          <ac:picMkLst>
            <pc:docMk/>
            <pc:sldMk cId="2487387716" sldId="289"/>
            <ac:picMk id="5122" creationId="{27DFE38A-DBA9-1545-7A34-938F6859A8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551BD-5978-4F23-A036-2B1C848A8E98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F517C-3791-47AF-834E-3E0FD1E22F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319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Öppet och slutet systemen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649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Grek. </a:t>
            </a:r>
            <a:r>
              <a:rPr lang="sv-SE" i="1" dirty="0"/>
              <a:t>Systole</a:t>
            </a:r>
            <a:r>
              <a:rPr lang="sv-SE" i="0" dirty="0"/>
              <a:t> = sammandragning </a:t>
            </a:r>
          </a:p>
          <a:p>
            <a:r>
              <a:rPr lang="sv-SE" i="0" dirty="0"/>
              <a:t>Grek. </a:t>
            </a:r>
            <a:r>
              <a:rPr lang="sv-SE" i="1" dirty="0" err="1"/>
              <a:t>Diastole</a:t>
            </a:r>
            <a:r>
              <a:rPr lang="sv-SE" i="0" dirty="0"/>
              <a:t> = utvidgning </a:t>
            </a:r>
          </a:p>
          <a:p>
            <a:endParaRPr lang="sv-SE" i="0" dirty="0"/>
          </a:p>
          <a:p>
            <a:r>
              <a:rPr lang="sv-SE" dirty="0" err="1"/>
              <a:t>Vasodilation</a:t>
            </a:r>
            <a:r>
              <a:rPr lang="sv-SE" dirty="0"/>
              <a:t> (kärlutvidgning) </a:t>
            </a:r>
          </a:p>
          <a:p>
            <a:r>
              <a:rPr lang="sv-SE" dirty="0" err="1"/>
              <a:t>Vasokonstriktion</a:t>
            </a:r>
            <a:r>
              <a:rPr lang="sv-SE" dirty="0"/>
              <a:t> (kärlsammandragning)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947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323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Stamceller ger upphov till alla typer av blodkroppar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Vilken typ bestäms av genreglering som påverkas av kroppens behov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Är man sjuk?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Befinner man sig på hög höjd?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AD7E-C691-4877-BE05-5796EBAFBDA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227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Andra blodproteiner: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Globuliner (</a:t>
            </a:r>
            <a:r>
              <a:rPr lang="sv-SE" dirty="0" err="1"/>
              <a:t>globulära</a:t>
            </a:r>
            <a:r>
              <a:rPr lang="sv-SE" dirty="0"/>
              <a:t> blodproteiner)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Antikroppar, enzymer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 err="1"/>
              <a:t>Fibrinogen</a:t>
            </a:r>
            <a:r>
              <a:rPr lang="sv-SE" dirty="0"/>
              <a:t> delta i </a:t>
            </a:r>
            <a:r>
              <a:rPr lang="sv-SE" dirty="0" err="1"/>
              <a:t>blodkoaggulering</a:t>
            </a:r>
            <a:r>
              <a:rPr lang="sv-SE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Avlägsnas </a:t>
            </a:r>
            <a:r>
              <a:rPr lang="sv-SE" dirty="0" err="1"/>
              <a:t>fibrinogenet</a:t>
            </a:r>
            <a:r>
              <a:rPr lang="sv-SE" dirty="0"/>
              <a:t> från plasma återstår </a:t>
            </a:r>
            <a:r>
              <a:rPr lang="sv-SE" i="1" dirty="0"/>
              <a:t>serum</a:t>
            </a:r>
            <a:r>
              <a:rPr lang="sv-SE" i="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Lipoproteiner har proteiner ytterst för stabilisering, ökat vattenlöslighet, och igen kännedom mellan celler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AD7E-C691-4877-BE05-5796EBAFBDA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9105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Utan cellkärna saknar de DNA = ingen celldelning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2800" dirty="0"/>
              <a:t>De är nybyggda hela tiden av stamceller i benmärgen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Förbrukade röda blodkroppar sönderdelas i levern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2800" dirty="0"/>
              <a:t>Hemoglobin omvandlas till </a:t>
            </a:r>
            <a:r>
              <a:rPr lang="sv-SE" sz="2800" i="1" dirty="0" err="1"/>
              <a:t>bilirubin</a:t>
            </a:r>
            <a:r>
              <a:rPr lang="sv-SE" sz="2800" dirty="0"/>
              <a:t> (gallfärgämnet)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2800" dirty="0"/>
              <a:t>Järnet som ingick i hemoglobin transporteras till benmärgen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1AD7E-C691-4877-BE05-5796EBAFBDA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327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Rh</a:t>
            </a:r>
            <a:r>
              <a:rPr lang="sv-SE" dirty="0"/>
              <a:t>-systemet kommer från Rhesusapor (först studerade) </a:t>
            </a:r>
          </a:p>
          <a:p>
            <a:r>
              <a:rPr lang="sv-SE" dirty="0" err="1"/>
              <a:t>Rh</a:t>
            </a:r>
            <a:r>
              <a:rPr lang="sv-SE" dirty="0"/>
              <a:t>+ har man antigen </a:t>
            </a:r>
          </a:p>
          <a:p>
            <a:r>
              <a:rPr lang="sv-SE" dirty="0" err="1"/>
              <a:t>Rh</a:t>
            </a:r>
            <a:r>
              <a:rPr lang="sv-SE" dirty="0"/>
              <a:t>- har man inte antigen </a:t>
            </a:r>
          </a:p>
          <a:p>
            <a:endParaRPr lang="sv-SE" dirty="0"/>
          </a:p>
          <a:p>
            <a:r>
              <a:rPr lang="sv-SE" dirty="0" err="1"/>
              <a:t>Rh</a:t>
            </a:r>
            <a:r>
              <a:rPr lang="sv-SE" dirty="0"/>
              <a:t>- mamma med </a:t>
            </a:r>
            <a:r>
              <a:rPr lang="sv-SE" dirty="0" err="1"/>
              <a:t>Rh</a:t>
            </a:r>
            <a:r>
              <a:rPr lang="sv-SE" dirty="0"/>
              <a:t>+ foster: under förlossning kommer mammans kropp att tillverka antikroppar mot </a:t>
            </a:r>
            <a:r>
              <a:rPr lang="sv-SE" dirty="0" err="1"/>
              <a:t>Rh</a:t>
            </a:r>
            <a:r>
              <a:rPr lang="sv-SE" dirty="0"/>
              <a:t>+ och då blir det problem med andra förlossningen. Injektion ges till mamman med antikroppar som förstöra antigen under förlossningen så att mammans immunförsvar aldrig reagerar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2785-9F08-4775-908F-72274F188C41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17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Evolution av slutna system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556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Hos fisk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Enkelt, långsam och därför kan inte fiskarna ha en speciellt snabb ämnesomsättning. Vilket är okej eftersom växelvarm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Blodet måste både ta upp syrgas från gälarna och sedan avger syrgas i kroppens övriga kapillärsystem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69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3 rum hjärta hos groddjur (och några reptiler):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Förmaken kallas </a:t>
            </a:r>
            <a:r>
              <a:rPr lang="sv-SE" i="1" dirty="0"/>
              <a:t>vänster </a:t>
            </a:r>
            <a:r>
              <a:rPr lang="sv-SE" i="0" dirty="0"/>
              <a:t>och</a:t>
            </a:r>
            <a:r>
              <a:rPr lang="sv-SE" i="1" dirty="0"/>
              <a:t> höger förmak</a:t>
            </a:r>
            <a:r>
              <a:rPr lang="sv-SE" i="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Det vänstra tar emot syresatt blod från stora kretsloppet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Blodet blandas delvis i kammaren som pumpar ut blodet i lilla och stora kretslopp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sv-SE" i="0" dirty="0"/>
              <a:t>Hos krokodiler, fåglar och däggdjur har hjärtat fyra rum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Syrefattig och syrerik blod blandas aldrig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Cellerna får gott om syrgas för sin förbränning, vilket krävs för att kunna vara jämnvarma </a:t>
            </a:r>
            <a:endParaRPr lang="sv-SE" dirty="0"/>
          </a:p>
          <a:p>
            <a:r>
              <a:rPr lang="sv-SE" dirty="0"/>
              <a:t>Krokodilerna kan ställa om hjärtat till </a:t>
            </a:r>
            <a:r>
              <a:rPr lang="sv-SE" dirty="0" err="1"/>
              <a:t>trerummigt</a:t>
            </a:r>
            <a:r>
              <a:rPr lang="sv-SE" dirty="0"/>
              <a:t> medan de dyker eller är passiva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300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Hjärtat och anslutande blodkärl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Hjärtat omges av en hinna som heter </a:t>
            </a:r>
            <a:r>
              <a:rPr lang="sv-SE" b="0" i="1" dirty="0"/>
              <a:t>hjärtsäck</a:t>
            </a:r>
            <a:endParaRPr lang="sv-SE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/>
              <a:t>Hjärtat är en ihålig muskel med 4 rum och 2 halvor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/>
              <a:t>De grövsta venerna som ansluter till häger förmak kallas </a:t>
            </a:r>
            <a:r>
              <a:rPr lang="sv-SE" b="0" i="1" dirty="0"/>
              <a:t>hålvener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1" dirty="0"/>
              <a:t>Lungartär </a:t>
            </a:r>
            <a:r>
              <a:rPr lang="sv-SE" b="0" i="0" dirty="0"/>
              <a:t>leder blodet till lungorna och </a:t>
            </a:r>
            <a:r>
              <a:rPr lang="sv-SE" b="0" i="1" dirty="0"/>
              <a:t>lungvener </a:t>
            </a:r>
            <a:r>
              <a:rPr lang="sv-SE" b="0" i="0" dirty="0"/>
              <a:t>leder blodet tillbaka till hjärtat från lungorna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/>
              <a:t>Grövsta artären kallas </a:t>
            </a:r>
            <a:r>
              <a:rPr lang="sv-SE" b="0" i="1" dirty="0"/>
              <a:t>aortan</a:t>
            </a:r>
            <a:r>
              <a:rPr lang="sv-SE" b="0" i="0" dirty="0"/>
              <a:t> (kroppspulsådern) </a:t>
            </a:r>
            <a:endParaRPr lang="sv-SE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b="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129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”dunk-dunk” av hjärtslag är segelklaffar som stänger och sedan fickklaffar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483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670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Trycket faller i blodet när det passerar ett kapillärsystem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13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169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58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44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29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076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26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939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46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586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12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20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76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5977D7-2565-4D68-9A7E-E97B088D0B50}" type="datetimeFigureOut">
              <a:rPr lang="sv-SE" smtClean="0"/>
              <a:t>2026-02-24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514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A8AA5F-AC89-2270-7BE2-2B797F096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Naturkunskap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886BC8-A956-214C-5826-EACA21C413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Cirkulation </a:t>
            </a:r>
          </a:p>
        </p:txBody>
      </p:sp>
    </p:spTree>
    <p:extLst>
      <p:ext uri="{BB962C8B-B14F-4D97-AF65-F5344CB8AC3E}">
        <p14:creationId xmlns:p14="http://schemas.microsoft.com/office/powerpoint/2010/main" val="408904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07F85E-C73D-60EE-EE32-6913808D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780D80-60E0-B7C7-7E40-4684FA9F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7300" cy="4351338"/>
          </a:xfrm>
        </p:spPr>
        <p:txBody>
          <a:bodyPr/>
          <a:lstStyle/>
          <a:p>
            <a:r>
              <a:rPr lang="sv-SE" dirty="0"/>
              <a:t>När du tar pulsen känner du tryckvågen av blodet som sprids i artärerna </a:t>
            </a:r>
          </a:p>
          <a:p>
            <a:r>
              <a:rPr lang="sv-SE" dirty="0"/>
              <a:t>Artärerna har tjocka och elastiska väggar för att tåla trycket </a:t>
            </a:r>
          </a:p>
          <a:p>
            <a:r>
              <a:rPr lang="sv-SE" dirty="0"/>
              <a:t>Kraftigt lager av glatt muskulatur </a:t>
            </a:r>
          </a:p>
          <a:p>
            <a:r>
              <a:rPr lang="sv-SE" dirty="0"/>
              <a:t>Bindvävsskikt med elastiska kollagenfibrer </a:t>
            </a:r>
          </a:p>
        </p:txBody>
      </p:sp>
      <p:pic>
        <p:nvPicPr>
          <p:cNvPr id="5" name="Bildobjekt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2DA85B7A-386C-1F32-3099-79FC67D8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t="63087" r="47408" b="5802"/>
          <a:stretch>
            <a:fillRect/>
          </a:stretch>
        </p:blipFill>
        <p:spPr>
          <a:xfrm rot="5400000">
            <a:off x="7440261" y="1254701"/>
            <a:ext cx="4555673" cy="43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5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E75CF1-CA4F-9E23-75E3-26B07CB1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6A7664-0B89-5711-C093-29A430C1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Artärerna förgrenar sig till allt mindre kärl </a:t>
            </a:r>
          </a:p>
          <a:p>
            <a:r>
              <a:rPr lang="sv-SE" dirty="0"/>
              <a:t>Övergår slutligen i mikroskopiskt tunna </a:t>
            </a:r>
            <a:r>
              <a:rPr lang="sv-SE" i="1" dirty="0"/>
              <a:t>kapillärer</a:t>
            </a:r>
            <a:r>
              <a:rPr lang="sv-SE" dirty="0"/>
              <a:t> </a:t>
            </a:r>
          </a:p>
          <a:p>
            <a:r>
              <a:rPr lang="sv-SE" dirty="0"/>
              <a:t>Väggar består endast av epitelceller i ett enda cellskikt </a:t>
            </a:r>
          </a:p>
          <a:p>
            <a:r>
              <a:rPr lang="sv-SE" dirty="0"/>
              <a:t>Bildar nätverk som genomkorsar alla vävnader </a:t>
            </a:r>
          </a:p>
          <a:p>
            <a:pPr lvl="1"/>
            <a:r>
              <a:rPr lang="sv-SE" dirty="0"/>
              <a:t>Bästa möjliga spridning av blodet bland kroppens celler </a:t>
            </a:r>
          </a:p>
        </p:txBody>
      </p:sp>
      <p:pic>
        <p:nvPicPr>
          <p:cNvPr id="5" name="Bildobjekt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50420567-57E2-761F-ECD7-F67787484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32963" r="47778" b="37901"/>
          <a:stretch>
            <a:fillRect/>
          </a:stretch>
        </p:blipFill>
        <p:spPr>
          <a:xfrm rot="5400000">
            <a:off x="7568339" y="1474061"/>
            <a:ext cx="4573722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3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24EA0D-0B8C-57AC-7324-F82B8E3D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7B7A2A-D45E-1505-D4D0-3B9F48788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Vener utsätts inte för stora trycksförändringar som artärerna </a:t>
            </a:r>
          </a:p>
          <a:p>
            <a:r>
              <a:rPr lang="sv-SE" dirty="0"/>
              <a:t>Har tunnare väggar än artärerna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11BF734B-A44D-96EC-4171-D8E5409EB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t="2183" r="48149" b="67531"/>
          <a:stretch>
            <a:fillRect/>
          </a:stretch>
        </p:blipFill>
        <p:spPr>
          <a:xfrm rot="5400000">
            <a:off x="7152665" y="1149350"/>
            <a:ext cx="493517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3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651FC6-83A8-C701-1651-D47E56F9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Vener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57D48A-3F1F-995C-DAAA-E5FFAC89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4700" cy="4351338"/>
          </a:xfrm>
        </p:spPr>
        <p:txBody>
          <a:bodyPr>
            <a:normAutofit/>
          </a:bodyPr>
          <a:lstStyle/>
          <a:p>
            <a:r>
              <a:rPr lang="sv-SE" dirty="0"/>
              <a:t>Blodet har väldigt lågt tryck i venerna och påverkas inte av hjärtslagen </a:t>
            </a:r>
          </a:p>
          <a:p>
            <a:r>
              <a:rPr lang="sv-SE" dirty="0"/>
              <a:t>Skelettmusklerna hjälper till med att pumpa tillbaka blodet till hjärtat </a:t>
            </a:r>
          </a:p>
          <a:p>
            <a:r>
              <a:rPr lang="sv-SE" dirty="0"/>
              <a:t>När musklerna arbetar klämmer de på venerna och sätter blodet i rörelse </a:t>
            </a:r>
          </a:p>
          <a:p>
            <a:r>
              <a:rPr lang="sv-SE" dirty="0"/>
              <a:t>Vener innehåller klaffar som funkar på bara en riktning </a:t>
            </a:r>
          </a:p>
        </p:txBody>
      </p:sp>
      <p:pic>
        <p:nvPicPr>
          <p:cNvPr id="5" name="Bildobjekt 4" descr="En bild som visar text, bok, brev, papper&#10;&#10;AI-genererat innehåll kan vara felaktigt.">
            <a:extLst>
              <a:ext uri="{FF2B5EF4-FFF2-40B4-BE49-F238E27FC236}">
                <a16:creationId xmlns:a16="http://schemas.microsoft.com/office/drawing/2014/main" id="{8D739089-B5B4-74C9-BBBF-EC17A3FE2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33457" r="25926" b="28518"/>
          <a:stretch>
            <a:fillRect/>
          </a:stretch>
        </p:blipFill>
        <p:spPr>
          <a:xfrm rot="5400000">
            <a:off x="6202465" y="1460500"/>
            <a:ext cx="6365669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98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3755B2-5E49-0E4A-DE18-7539EBC1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Blodtryck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8B543F-4886-9117-DAE1-E1F25144B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6300" cy="4351338"/>
          </a:xfrm>
        </p:spPr>
        <p:txBody>
          <a:bodyPr/>
          <a:lstStyle/>
          <a:p>
            <a:r>
              <a:rPr lang="sv-SE" dirty="0"/>
              <a:t>Blodtrycket i artärerna pendlar mellan ett högsta </a:t>
            </a:r>
            <a:r>
              <a:rPr lang="sv-SE" i="1" dirty="0"/>
              <a:t>(systoliska trycket)</a:t>
            </a:r>
            <a:r>
              <a:rPr lang="sv-SE" dirty="0"/>
              <a:t> och ett lägsta värde </a:t>
            </a:r>
            <a:r>
              <a:rPr lang="sv-SE" i="1" dirty="0"/>
              <a:t>(diastoliska trycket) </a:t>
            </a:r>
          </a:p>
          <a:p>
            <a:r>
              <a:rPr lang="sv-SE" dirty="0"/>
              <a:t>Systoliska trycket uppstår när hjärtat pumpar ut blod i aortan </a:t>
            </a:r>
          </a:p>
          <a:p>
            <a:r>
              <a:rPr lang="sv-SE" dirty="0"/>
              <a:t>Diastoliska trycket uppstår när hjärtat slappnar av mellan två hjärtslag </a:t>
            </a:r>
          </a:p>
        </p:txBody>
      </p:sp>
      <p:pic>
        <p:nvPicPr>
          <p:cNvPr id="4098" name="Picture 2" descr="Viktigt att kontrollera blodtrycket | Testmottagningen">
            <a:extLst>
              <a:ext uri="{FF2B5EF4-FFF2-40B4-BE49-F238E27FC236}">
                <a16:creationId xmlns:a16="http://schemas.microsoft.com/office/drawing/2014/main" id="{4891B854-95BB-12C6-DCFC-67B4ABF9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50" y="1690688"/>
            <a:ext cx="5068987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61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574C34-222E-B2DF-E2DA-F32D9332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Vävnadsvätska och lymfkärl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2FFA36-637E-70DF-2F12-F8493D3F6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När blodet övergår från artärerna till kapillärerna är trycket i blodet fortfarande högt </a:t>
            </a:r>
          </a:p>
          <a:p>
            <a:pPr lvl="1"/>
            <a:r>
              <a:rPr lang="sv-SE" dirty="0"/>
              <a:t>Vatten med lösta salter pressas ur </a:t>
            </a:r>
          </a:p>
          <a:p>
            <a:pPr lvl="1"/>
            <a:r>
              <a:rPr lang="sv-SE" dirty="0"/>
              <a:t>Små molekyler som syrgas och glukos kan passera genom </a:t>
            </a:r>
          </a:p>
          <a:p>
            <a:r>
              <a:rPr lang="sv-SE" dirty="0"/>
              <a:t>Stora molekyler och partiklar (proteiner och röda blodkroppar) hålls kvar i blodbanorna </a:t>
            </a:r>
          </a:p>
          <a:p>
            <a:r>
              <a:rPr lang="sv-SE" dirty="0"/>
              <a:t>När kapillärerna möter vener igen är trycket väldigt lågt </a:t>
            </a:r>
          </a:p>
          <a:p>
            <a:pPr lvl="1"/>
            <a:r>
              <a:rPr lang="sv-SE" dirty="0"/>
              <a:t>Vatten återupptas via osmos </a:t>
            </a:r>
          </a:p>
          <a:p>
            <a:r>
              <a:rPr lang="sv-SE" dirty="0"/>
              <a:t>Det vatten som inte återupptas bildas </a:t>
            </a:r>
            <a:r>
              <a:rPr lang="sv-SE" i="1" dirty="0"/>
              <a:t>vävnadsvätska</a:t>
            </a:r>
            <a:r>
              <a:rPr lang="sv-SE" dirty="0"/>
              <a:t> som ”sköljer” kroppens celler </a:t>
            </a:r>
          </a:p>
        </p:txBody>
      </p:sp>
    </p:spTree>
    <p:extLst>
      <p:ext uri="{BB962C8B-B14F-4D97-AF65-F5344CB8AC3E}">
        <p14:creationId xmlns:p14="http://schemas.microsoft.com/office/powerpoint/2010/main" val="3356174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EE3456-906C-3998-A403-4C5BEF58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Vävnadsvätska och lymfkärl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BD23B3-8EC8-1799-564C-00BC20381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40700" cy="4351338"/>
          </a:xfrm>
        </p:spPr>
        <p:txBody>
          <a:bodyPr>
            <a:normAutofit/>
          </a:bodyPr>
          <a:lstStyle/>
          <a:p>
            <a:r>
              <a:rPr lang="sv-SE" dirty="0"/>
              <a:t>Från vävnadsvätska kan olika ämnen upptas genom cellmembranen </a:t>
            </a:r>
          </a:p>
          <a:p>
            <a:r>
              <a:rPr lang="sv-SE" dirty="0"/>
              <a:t>Blodvolymen stabiliseras av att vävnadsvätskan utgör en ”volymbuffert” </a:t>
            </a:r>
          </a:p>
          <a:p>
            <a:r>
              <a:rPr lang="sv-SE" dirty="0"/>
              <a:t>Med tiden diffunderar vävnadsvätskan in i </a:t>
            </a:r>
            <a:r>
              <a:rPr lang="sv-SE" i="1" dirty="0"/>
              <a:t>lymfkärl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Vätskan i lymfkärl kallas </a:t>
            </a:r>
            <a:r>
              <a:rPr lang="sv-SE" i="1" dirty="0"/>
              <a:t>lymfa </a:t>
            </a:r>
            <a:endParaRPr lang="sv-SE" dirty="0"/>
          </a:p>
          <a:p>
            <a:r>
              <a:rPr lang="sv-SE" dirty="0"/>
              <a:t>Lymfkärlen sammanstrålar i allt större kärl och tömmer slutligen lymfan i vener nära hjärtat </a:t>
            </a:r>
          </a:p>
        </p:txBody>
      </p:sp>
      <p:pic>
        <p:nvPicPr>
          <p:cNvPr id="5" name="Bildobjekt 4" descr="En bild som visar text, rita, bok, skiss&#10;&#10;AI-genererat innehåll kan vara felaktigt.">
            <a:extLst>
              <a:ext uri="{FF2B5EF4-FFF2-40B4-BE49-F238E27FC236}">
                <a16:creationId xmlns:a16="http://schemas.microsoft.com/office/drawing/2014/main" id="{B53BCDEC-19B2-1750-DE85-56A1375FA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3086" r="19630" b="29877"/>
          <a:stretch>
            <a:fillRect/>
          </a:stretch>
        </p:blipFill>
        <p:spPr>
          <a:xfrm rot="5400000">
            <a:off x="7480215" y="2146385"/>
            <a:ext cx="6858169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E0EF525-BC0C-B8F8-3CDB-76238CDB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1752E-7E31-0B63-0D0A-96F7A3A98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478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34A02D-260F-AFE6-BB94-5DCA651B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Blodets innehåll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5AD232-95C8-E462-9973-FCC788A8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13809" cy="4351338"/>
          </a:xfrm>
        </p:spPr>
        <p:txBody>
          <a:bodyPr/>
          <a:lstStyle/>
          <a:p>
            <a:r>
              <a:rPr lang="sv-SE" dirty="0"/>
              <a:t>Av volym utgör: </a:t>
            </a:r>
          </a:p>
          <a:p>
            <a:pPr lvl="1"/>
            <a:r>
              <a:rPr lang="sv-SE" sz="2800" dirty="0"/>
              <a:t>Blodplasma 55% </a:t>
            </a:r>
          </a:p>
          <a:p>
            <a:pPr lvl="1"/>
            <a:r>
              <a:rPr lang="sv-SE" sz="2800" dirty="0"/>
              <a:t>Blodkroppar 45%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bok, papper, Tryck&#10;&#10;AI-genererat innehåll kan vara felaktigt.">
            <a:extLst>
              <a:ext uri="{FF2B5EF4-FFF2-40B4-BE49-F238E27FC236}">
                <a16:creationId xmlns:a16="http://schemas.microsoft.com/office/drawing/2014/main" id="{C9AEA25C-0C8D-17FB-8D9A-F487973A3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50553" r="35725" b="34660"/>
          <a:stretch>
            <a:fillRect/>
          </a:stretch>
        </p:blipFill>
        <p:spPr>
          <a:xfrm rot="5400000">
            <a:off x="4661575" y="2377252"/>
            <a:ext cx="6858000" cy="2103499"/>
          </a:xfrm>
          <a:prstGeom prst="rect">
            <a:avLst/>
          </a:prstGeom>
        </p:spPr>
      </p:pic>
      <p:pic>
        <p:nvPicPr>
          <p:cNvPr id="6" name="Bildobjekt 5" descr="En bild som visar text, bok, papper, Tryck&#10;&#10;AI-genererat innehåll kan vara felaktigt.">
            <a:extLst>
              <a:ext uri="{FF2B5EF4-FFF2-40B4-BE49-F238E27FC236}">
                <a16:creationId xmlns:a16="http://schemas.microsoft.com/office/drawing/2014/main" id="{CFB2E8E6-F986-9008-6FF7-C7182911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31399" r="35725" b="49447"/>
          <a:stretch>
            <a:fillRect/>
          </a:stretch>
        </p:blipFill>
        <p:spPr>
          <a:xfrm rot="5400000">
            <a:off x="7075715" y="2066609"/>
            <a:ext cx="6858000" cy="27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8FB950-CB4D-E799-69D0-E47619D2D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Blodkroppar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4308F3-B4F3-554C-D004-508DC3400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717" y="1825625"/>
            <a:ext cx="5227503" cy="4351338"/>
          </a:xfrm>
        </p:spPr>
        <p:txBody>
          <a:bodyPr/>
          <a:lstStyle/>
          <a:p>
            <a:r>
              <a:rPr lang="sv-SE" dirty="0"/>
              <a:t>Alla blodkroppar härstammar från </a:t>
            </a:r>
            <a:r>
              <a:rPr lang="sv-SE" i="1" dirty="0"/>
              <a:t>multipotenta stamceller </a:t>
            </a:r>
            <a:r>
              <a:rPr lang="sv-SE" dirty="0"/>
              <a:t>som finns i röd benmärg </a:t>
            </a:r>
          </a:p>
          <a:p>
            <a:r>
              <a:rPr lang="sv-SE" dirty="0"/>
              <a:t>Tre huvudgrupper: </a:t>
            </a:r>
          </a:p>
          <a:p>
            <a:pPr lvl="1"/>
            <a:r>
              <a:rPr lang="sv-SE" sz="2800" dirty="0">
                <a:solidFill>
                  <a:srgbClr val="FF0000"/>
                </a:solidFill>
              </a:rPr>
              <a:t>Röda blodkroppar </a:t>
            </a:r>
            <a:r>
              <a:rPr lang="sv-SE" sz="2800" i="1" dirty="0">
                <a:solidFill>
                  <a:srgbClr val="FF0000"/>
                </a:solidFill>
              </a:rPr>
              <a:t>(</a:t>
            </a:r>
            <a:r>
              <a:rPr lang="sv-SE" sz="2800" i="1" dirty="0" err="1">
                <a:solidFill>
                  <a:srgbClr val="FF0000"/>
                </a:solidFill>
              </a:rPr>
              <a:t>erytrocyter</a:t>
            </a:r>
            <a:r>
              <a:rPr lang="sv-SE" sz="2800" i="1" dirty="0">
                <a:solidFill>
                  <a:srgbClr val="FF0000"/>
                </a:solidFill>
              </a:rPr>
              <a:t>) </a:t>
            </a:r>
            <a:endParaRPr lang="sv-SE" sz="2800" dirty="0">
              <a:solidFill>
                <a:srgbClr val="FF0000"/>
              </a:solidFill>
            </a:endParaRPr>
          </a:p>
          <a:p>
            <a:pPr lvl="1"/>
            <a:r>
              <a:rPr lang="sv-SE" sz="2800" dirty="0">
                <a:solidFill>
                  <a:srgbClr val="FFFF00"/>
                </a:solidFill>
              </a:rPr>
              <a:t>Blodplättar </a:t>
            </a:r>
            <a:r>
              <a:rPr lang="sv-SE" sz="2800" i="1" dirty="0">
                <a:solidFill>
                  <a:srgbClr val="FFFF00"/>
                </a:solidFill>
              </a:rPr>
              <a:t>(trombocyter)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sv-SE" sz="2800" dirty="0"/>
              <a:t>Vita blodkroppar </a:t>
            </a:r>
            <a:r>
              <a:rPr lang="sv-SE" sz="2800" i="1" dirty="0"/>
              <a:t>(leukocyter)</a:t>
            </a:r>
            <a:r>
              <a:rPr lang="sv-SE" sz="2800" dirty="0"/>
              <a:t> </a:t>
            </a:r>
          </a:p>
        </p:txBody>
      </p:sp>
      <p:pic>
        <p:nvPicPr>
          <p:cNvPr id="5" name="Bildobjekt 4" descr="En bild som visar text, klädsel, person, bok&#10;&#10;AI-genererat innehåll kan vara felaktigt.">
            <a:extLst>
              <a:ext uri="{FF2B5EF4-FFF2-40B4-BE49-F238E27FC236}">
                <a16:creationId xmlns:a16="http://schemas.microsoft.com/office/drawing/2014/main" id="{EA75B1DC-2A0D-9CD9-EB9F-0F813E52C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14445" r="35939" b="20983"/>
          <a:stretch>
            <a:fillRect/>
          </a:stretch>
        </p:blipFill>
        <p:spPr>
          <a:xfrm rot="5400000">
            <a:off x="826775" y="1044105"/>
            <a:ext cx="5296741" cy="5914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546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CD5597-EF86-3A3F-9E45-2160D088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Blodkärlssystem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93D921-6BBF-49CA-4C46-C3C196D6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7072" cy="4351338"/>
          </a:xfrm>
        </p:spPr>
        <p:txBody>
          <a:bodyPr/>
          <a:lstStyle/>
          <a:p>
            <a:r>
              <a:rPr lang="sv-SE" dirty="0"/>
              <a:t>Ämnesutbyte med omgivningen förutsätter att cellerna omges av vatten</a:t>
            </a:r>
          </a:p>
          <a:p>
            <a:pPr lvl="1"/>
            <a:r>
              <a:rPr lang="sv-SE" dirty="0"/>
              <a:t>Enkla byggda, vattenlevande djur har samtliga celler i direktkontakt </a:t>
            </a:r>
          </a:p>
          <a:p>
            <a:pPr lvl="1"/>
            <a:r>
              <a:rPr lang="sv-SE" dirty="0"/>
              <a:t>Hos andra djur omges cellerna i kroppen av vävnadsvätska </a:t>
            </a:r>
          </a:p>
          <a:p>
            <a:pPr lvl="2"/>
            <a:r>
              <a:rPr lang="sv-SE" dirty="0"/>
              <a:t>Krävs ett </a:t>
            </a:r>
            <a:r>
              <a:rPr lang="sv-SE" i="1" dirty="0"/>
              <a:t>blodkärlssystem</a:t>
            </a:r>
            <a:r>
              <a:rPr lang="sv-SE" dirty="0"/>
              <a:t> som leder </a:t>
            </a:r>
            <a:r>
              <a:rPr lang="sv-SE" i="1" dirty="0"/>
              <a:t>blod</a:t>
            </a:r>
            <a:r>
              <a:rPr lang="sv-SE" dirty="0"/>
              <a:t> till och mellan olika kroppsdelar </a:t>
            </a:r>
          </a:p>
        </p:txBody>
      </p:sp>
      <p:pic>
        <p:nvPicPr>
          <p:cNvPr id="1028" name="Picture 4" descr="Poster Labelled diagram showing the details of the human body circulatory  system – Wall Art | UkPosters">
            <a:extLst>
              <a:ext uri="{FF2B5EF4-FFF2-40B4-BE49-F238E27FC236}">
                <a16:creationId xmlns:a16="http://schemas.microsoft.com/office/drawing/2014/main" id="{995D5880-8B88-9F1A-3B1B-C88589F7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41" y="0"/>
            <a:ext cx="527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58BC9B-2F3D-51B7-BAF2-2E36752C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Blodplasma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191DF6-BB33-542A-D482-DE569A8FC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Ungefär 90% av blodplasma utgörs av vatten som transporterar lösta ämnen: </a:t>
            </a:r>
          </a:p>
          <a:p>
            <a:pPr lvl="1"/>
            <a:r>
              <a:rPr lang="sv-SE" dirty="0"/>
              <a:t>Salter </a:t>
            </a:r>
          </a:p>
          <a:p>
            <a:pPr lvl="1"/>
            <a:r>
              <a:rPr lang="sv-SE" dirty="0"/>
              <a:t>Vitaminer </a:t>
            </a:r>
          </a:p>
          <a:p>
            <a:pPr lvl="1"/>
            <a:r>
              <a:rPr lang="sv-SE" dirty="0"/>
              <a:t>Hormoner </a:t>
            </a:r>
          </a:p>
          <a:p>
            <a:pPr lvl="1"/>
            <a:r>
              <a:rPr lang="sv-SE" dirty="0"/>
              <a:t>Glukos </a:t>
            </a:r>
          </a:p>
          <a:p>
            <a:pPr lvl="1"/>
            <a:r>
              <a:rPr lang="sv-SE" dirty="0"/>
              <a:t>Blodproteiner </a:t>
            </a:r>
          </a:p>
          <a:p>
            <a:r>
              <a:rPr lang="sv-SE" dirty="0"/>
              <a:t>Den vanligaste blodprotein heter </a:t>
            </a:r>
            <a:r>
              <a:rPr lang="sv-SE" i="1" dirty="0"/>
              <a:t>albumin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Osmotiska vattenupptagning till blodkärlen </a:t>
            </a:r>
          </a:p>
        </p:txBody>
      </p:sp>
    </p:spTree>
    <p:extLst>
      <p:ext uri="{BB962C8B-B14F-4D97-AF65-F5344CB8AC3E}">
        <p14:creationId xmlns:p14="http://schemas.microsoft.com/office/powerpoint/2010/main" val="3402910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49242A-7E1B-089C-AE72-C411ECBC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Blodplättar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05734B-C88D-3BCD-5A73-1EC53CED4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2437" cy="4351338"/>
          </a:xfrm>
        </p:spPr>
        <p:txBody>
          <a:bodyPr>
            <a:normAutofit/>
          </a:bodyPr>
          <a:lstStyle/>
          <a:p>
            <a:r>
              <a:rPr lang="sv-SE" dirty="0"/>
              <a:t>Kroppen har 5L blod som cirkulerar </a:t>
            </a:r>
          </a:p>
          <a:p>
            <a:r>
              <a:rPr lang="sv-SE" dirty="0"/>
              <a:t>1-2L blodförlust kan vara livshotande </a:t>
            </a:r>
          </a:p>
          <a:p>
            <a:r>
              <a:rPr lang="sv-SE" dirty="0"/>
              <a:t>Vid blödning täpps såret av blodplättar </a:t>
            </a:r>
            <a:r>
              <a:rPr lang="sv-SE" i="1" dirty="0"/>
              <a:t>(trombocyter</a:t>
            </a:r>
            <a:r>
              <a:rPr lang="sv-SE" dirty="0"/>
              <a:t>) som koagulerar blodet och bildar en sårskorpa </a:t>
            </a:r>
          </a:p>
        </p:txBody>
      </p:sp>
      <p:pic>
        <p:nvPicPr>
          <p:cNvPr id="7" name="Bildobjekt 6" descr="En bild som visar text, papper, rita, bläck&#10;&#10;AI-genererat innehåll kan vara felaktigt.">
            <a:extLst>
              <a:ext uri="{FF2B5EF4-FFF2-40B4-BE49-F238E27FC236}">
                <a16:creationId xmlns:a16="http://schemas.microsoft.com/office/drawing/2014/main" id="{4D27F95E-007E-5EBC-4F17-2CE476557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0287" r="34557" b="34883"/>
          <a:stretch>
            <a:fillRect/>
          </a:stretch>
        </p:blipFill>
        <p:spPr>
          <a:xfrm rot="5400000">
            <a:off x="6257014" y="2069955"/>
            <a:ext cx="6370581" cy="27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0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6B931E-A50C-4FBD-35C5-F232E41E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Röda blodkroppar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1DEA93-6794-3B74-A2D7-34D29D1DA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5208036" cy="3940693"/>
          </a:xfrm>
        </p:spPr>
        <p:txBody>
          <a:bodyPr>
            <a:normAutofit/>
          </a:bodyPr>
          <a:lstStyle/>
          <a:p>
            <a:r>
              <a:rPr lang="sv-SE" dirty="0"/>
              <a:t>Människans minsta celler </a:t>
            </a:r>
          </a:p>
          <a:p>
            <a:r>
              <a:rPr lang="sv-SE" dirty="0"/>
              <a:t>Formad som små skivor med en fördjupning i mitten </a:t>
            </a:r>
          </a:p>
          <a:p>
            <a:r>
              <a:rPr lang="sv-SE" dirty="0"/>
              <a:t>Ökat yta för mer effektivt diffusion av syre och koldioxid </a:t>
            </a:r>
          </a:p>
          <a:p>
            <a:r>
              <a:rPr lang="sv-SE" dirty="0"/>
              <a:t>Saknar cellkärna, vilket ger mer plats åt </a:t>
            </a:r>
            <a:r>
              <a:rPr lang="sv-SE" i="1" dirty="0"/>
              <a:t>hemoglobin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Järnjoner binder syrgas </a:t>
            </a:r>
          </a:p>
        </p:txBody>
      </p:sp>
      <p:pic>
        <p:nvPicPr>
          <p:cNvPr id="1026" name="Picture 2" descr="Röda blodkroppar orsakar hjärt-kärlskada vid typ 2-diabetes | Karolinska  Institutet Nyheter">
            <a:extLst>
              <a:ext uri="{FF2B5EF4-FFF2-40B4-BE49-F238E27FC236}">
                <a16:creationId xmlns:a16="http://schemas.microsoft.com/office/drawing/2014/main" id="{87CEB2D6-4505-432D-81FD-F669F6EE7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r="-1"/>
          <a:stretch>
            <a:fillRect/>
          </a:stretch>
        </p:blipFill>
        <p:spPr bwMode="auto">
          <a:xfrm>
            <a:off x="6046238" y="1227082"/>
            <a:ext cx="5884505" cy="44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5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6DF2C2-004B-D33D-16BD-5E1E0CFC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Blodgrupper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154CB3-1638-11D9-80BB-E57523FC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Röda blodkroppar har på sin yta (som alla andra celler) olika molekyler som kallas </a:t>
            </a:r>
            <a:r>
              <a:rPr lang="sv-SE" i="1" dirty="0"/>
              <a:t>antigen</a:t>
            </a:r>
          </a:p>
          <a:p>
            <a:r>
              <a:rPr lang="sv-SE" dirty="0"/>
              <a:t>Antigen är grunden till indelning i olika blodgrupper </a:t>
            </a:r>
          </a:p>
          <a:p>
            <a:r>
              <a:rPr lang="sv-SE" dirty="0"/>
              <a:t>Två mest välkända blodgruppsystem: </a:t>
            </a:r>
          </a:p>
          <a:p>
            <a:pPr lvl="1"/>
            <a:r>
              <a:rPr lang="sv-SE" dirty="0"/>
              <a:t>AB0-systemet </a:t>
            </a:r>
          </a:p>
          <a:p>
            <a:pPr lvl="1"/>
            <a:r>
              <a:rPr lang="sv-SE" dirty="0" err="1"/>
              <a:t>Rh</a:t>
            </a:r>
            <a:r>
              <a:rPr lang="sv-SE" dirty="0"/>
              <a:t>-systemet </a:t>
            </a:r>
          </a:p>
          <a:p>
            <a:r>
              <a:rPr lang="sv-SE" dirty="0"/>
              <a:t>Måste vara exakt match vid </a:t>
            </a:r>
            <a:r>
              <a:rPr lang="sv-SE" i="1" dirty="0"/>
              <a:t>blodtransfusion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36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AF1E30-30B4-2480-CB2C-3D3A18D1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1FE914-12F8-5183-80A6-5144397A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122" name="Picture 2" descr="Blodgrupper – deras egenskaper och skillnader | illvet.se">
            <a:extLst>
              <a:ext uri="{FF2B5EF4-FFF2-40B4-BE49-F238E27FC236}">
                <a16:creationId xmlns:a16="http://schemas.microsoft.com/office/drawing/2014/main" id="{27DFE38A-DBA9-1545-7A34-938F6859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37" y="0"/>
            <a:ext cx="9904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8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FB9F4D-3922-B7CC-8725-641E128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Blodkärlssystem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909C00-E6F3-E240-F5FE-E12CC8CEF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Många djur har ett eller flera </a:t>
            </a:r>
            <a:r>
              <a:rPr lang="sv-SE" i="1" dirty="0"/>
              <a:t>hjärtan</a:t>
            </a:r>
            <a:r>
              <a:rPr lang="sv-SE" dirty="0"/>
              <a:t> som pumpar fram blodet i kärlen</a:t>
            </a:r>
          </a:p>
          <a:p>
            <a:r>
              <a:rPr lang="sv-SE" dirty="0"/>
              <a:t>Många smådjur klarar sig med ett </a:t>
            </a:r>
            <a:r>
              <a:rPr lang="sv-SE" i="1" dirty="0"/>
              <a:t>öppet blodkärlssystem</a:t>
            </a:r>
            <a:endParaRPr lang="sv-SE" dirty="0"/>
          </a:p>
          <a:p>
            <a:pPr lvl="1"/>
            <a:r>
              <a:rPr lang="sv-SE" dirty="0"/>
              <a:t>”blodet” töms i vävnadsvätska och sugs upp i andra blodkärl</a:t>
            </a:r>
          </a:p>
          <a:p>
            <a:endParaRPr lang="sv-SE" dirty="0"/>
          </a:p>
        </p:txBody>
      </p:sp>
      <p:pic>
        <p:nvPicPr>
          <p:cNvPr id="5" name="Bildobjekt 4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4D83C1A1-DAB2-4CE4-CBB8-263D54163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2667" r="60045" b="27110"/>
          <a:stretch>
            <a:fillRect/>
          </a:stretch>
        </p:blipFill>
        <p:spPr>
          <a:xfrm rot="5400000">
            <a:off x="4719320" y="664923"/>
            <a:ext cx="2753359" cy="89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D941BC-4C68-BF23-E36A-C6C40BC5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slutet blodkärlssystem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7CD827-4620-195A-BFCA-7BD95D47D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Andra djur har utvecklat ett mer effektivt </a:t>
            </a:r>
            <a:r>
              <a:rPr lang="sv-SE" i="1" dirty="0"/>
              <a:t>slutet blodkärlssystem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Blodet pumpas runt i kärl som </a:t>
            </a:r>
            <a:r>
              <a:rPr lang="sv-SE" b="1" u="sng" dirty="0"/>
              <a:t>inte</a:t>
            </a:r>
            <a:r>
              <a:rPr lang="sv-SE" dirty="0"/>
              <a:t> öppnar sig mot vävnadsvätskan </a:t>
            </a:r>
          </a:p>
          <a:p>
            <a:r>
              <a:rPr lang="sv-SE" dirty="0"/>
              <a:t>Hos ryggradsdjur består hjärtat av olika rum: </a:t>
            </a:r>
          </a:p>
          <a:p>
            <a:pPr lvl="1"/>
            <a:r>
              <a:rPr lang="sv-SE" i="1" dirty="0"/>
              <a:t>Förmak – </a:t>
            </a:r>
            <a:r>
              <a:rPr lang="sv-SE" dirty="0"/>
              <a:t>tar emot blod från kroppens övriga delar </a:t>
            </a:r>
          </a:p>
          <a:p>
            <a:pPr lvl="1"/>
            <a:r>
              <a:rPr lang="sv-SE" i="1" dirty="0"/>
              <a:t>Kammare</a:t>
            </a:r>
            <a:r>
              <a:rPr lang="sv-SE" dirty="0"/>
              <a:t> – pumpar blod från hjärtat </a:t>
            </a:r>
          </a:p>
          <a:p>
            <a:r>
              <a:rPr lang="sv-SE" dirty="0"/>
              <a:t>Blodet tas bort från hjärtat i blodkärl som kallas </a:t>
            </a:r>
            <a:r>
              <a:rPr lang="sv-SE" i="1" dirty="0"/>
              <a:t>artärer </a:t>
            </a:r>
          </a:p>
          <a:p>
            <a:r>
              <a:rPr lang="sv-SE" dirty="0"/>
              <a:t>Kärl som leder blod till hjärtat heter </a:t>
            </a:r>
            <a:r>
              <a:rPr lang="sv-SE" i="1" dirty="0"/>
              <a:t>vener</a:t>
            </a:r>
            <a:r>
              <a:rPr lang="sv-SE" dirty="0"/>
              <a:t> </a:t>
            </a:r>
          </a:p>
          <a:p>
            <a:r>
              <a:rPr lang="sv-SE" dirty="0"/>
              <a:t>Mellan artärer och vener finns ett nätverk av ytterst tunna blodkärl, </a:t>
            </a:r>
            <a:r>
              <a:rPr lang="sv-SE" i="1" dirty="0"/>
              <a:t>kapillärer</a:t>
            </a:r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40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53DDCA-5BC5-43E9-0BF0-E90AB68B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rita, Barnkonst, konst&#10;&#10;AI-genererat innehåll kan vara felaktigt.">
            <a:extLst>
              <a:ext uri="{FF2B5EF4-FFF2-40B4-BE49-F238E27FC236}">
                <a16:creationId xmlns:a16="http://schemas.microsoft.com/office/drawing/2014/main" id="{38A66BD6-C1B9-C0B2-3365-BC24F00C3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11410" r="40408" b="28216"/>
          <a:stretch>
            <a:fillRect/>
          </a:stretch>
        </p:blipFill>
        <p:spPr>
          <a:xfrm rot="5400000">
            <a:off x="2667657" y="183955"/>
            <a:ext cx="6856685" cy="6488775"/>
          </a:xfrm>
        </p:spPr>
      </p:pic>
    </p:spTree>
    <p:extLst>
      <p:ext uri="{BB962C8B-B14F-4D97-AF65-F5344CB8AC3E}">
        <p14:creationId xmlns:p14="http://schemas.microsoft.com/office/powerpoint/2010/main" val="312606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68B8B1-BF1D-4174-4378-6AD5B45E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1800" cy="1325563"/>
          </a:xfrm>
        </p:spPr>
        <p:txBody>
          <a:bodyPr/>
          <a:lstStyle/>
          <a:p>
            <a:r>
              <a:rPr lang="sv-SE" dirty="0"/>
              <a:t>Dubbelt blodkärlssystem</a:t>
            </a:r>
          </a:p>
        </p:txBody>
      </p:sp>
      <p:pic>
        <p:nvPicPr>
          <p:cNvPr id="5" name="Platshållare för innehåll 4" descr="En bild som visar text, Barnkonst, handskrift&#10;&#10;AI-genererat innehåll kan vara felaktigt.">
            <a:extLst>
              <a:ext uri="{FF2B5EF4-FFF2-40B4-BE49-F238E27FC236}">
                <a16:creationId xmlns:a16="http://schemas.microsoft.com/office/drawing/2014/main" id="{7C58B977-5026-CA5E-358F-523F27BC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3" t="18834" r="22233" b="22136"/>
          <a:stretch>
            <a:fillRect/>
          </a:stretch>
        </p:blipFill>
        <p:spPr>
          <a:xfrm rot="5400000">
            <a:off x="5501955" y="594046"/>
            <a:ext cx="6867529" cy="5679440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23D727B-AD5C-E08D-68CF-879AD789A787}"/>
              </a:ext>
            </a:extLst>
          </p:cNvPr>
          <p:cNvSpPr txBox="1"/>
          <p:nvPr/>
        </p:nvSpPr>
        <p:spPr>
          <a:xfrm>
            <a:off x="568960" y="1920240"/>
            <a:ext cx="5181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Livet på land ledde till utvecklingen av allt effektivare blodkärlssystem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Alla tetrapoder (amfibier, reptiler, fåglar, och däggdjur) har </a:t>
            </a:r>
            <a:r>
              <a:rPr lang="sv-SE" sz="2800" i="1" dirty="0"/>
              <a:t>dubbelt blodkärlssystem</a:t>
            </a: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/>
              <a:t>Lilla kretslopp</a:t>
            </a:r>
            <a:r>
              <a:rPr lang="sv-SE" sz="2800" dirty="0"/>
              <a:t> mellan hjärtat och lungorna där blodet syresätts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/>
              <a:t>Stora kretslopp</a:t>
            </a:r>
            <a:r>
              <a:rPr lang="sv-SE" sz="2800" dirty="0"/>
              <a:t> mellan hjärtat och alla kroppens vävnader </a:t>
            </a:r>
            <a:endParaRPr lang="sv-SE" sz="2800" i="1" dirty="0"/>
          </a:p>
        </p:txBody>
      </p:sp>
    </p:spTree>
    <p:extLst>
      <p:ext uri="{BB962C8B-B14F-4D97-AF65-F5344CB8AC3E}">
        <p14:creationId xmlns:p14="http://schemas.microsoft.com/office/powerpoint/2010/main" val="314527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ABE9AC-5689-5842-8B89-65AC7537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bok, papper, Pappersprodukt&#10;&#10;AI-genererat innehåll kan vara felaktigt.">
            <a:extLst>
              <a:ext uri="{FF2B5EF4-FFF2-40B4-BE49-F238E27FC236}">
                <a16:creationId xmlns:a16="http://schemas.microsoft.com/office/drawing/2014/main" id="{424815F3-CFCE-FDA7-15A2-B2A5017DA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t="19646" r="29750" b="19253"/>
          <a:stretch>
            <a:fillRect/>
          </a:stretch>
        </p:blipFill>
        <p:spPr>
          <a:xfrm rot="5400000">
            <a:off x="2668175" y="207120"/>
            <a:ext cx="6855648" cy="6441409"/>
          </a:xfrm>
        </p:spPr>
      </p:pic>
    </p:spTree>
    <p:extLst>
      <p:ext uri="{BB962C8B-B14F-4D97-AF65-F5344CB8AC3E}">
        <p14:creationId xmlns:p14="http://schemas.microsoft.com/office/powerpoint/2010/main" val="269250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2C1231-7699-5FBD-76D1-FBC7A69C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Hjärtats klaffar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6531F2-1243-8552-3BA1-AFE52B2FD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7500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Två typer: </a:t>
            </a:r>
          </a:p>
          <a:p>
            <a:r>
              <a:rPr lang="sv-SE" dirty="0"/>
              <a:t>Mellan förmak och kammare finns </a:t>
            </a:r>
            <a:r>
              <a:rPr lang="sv-SE" i="1" dirty="0"/>
              <a:t>segelklaffar </a:t>
            </a:r>
            <a:endParaRPr lang="sv-SE" dirty="0"/>
          </a:p>
          <a:p>
            <a:r>
              <a:rPr lang="sv-SE" dirty="0"/>
              <a:t>Mellan kammare och anslutna artär finns </a:t>
            </a:r>
            <a:r>
              <a:rPr lang="sv-SE" i="1" dirty="0"/>
              <a:t>fickklaffar </a:t>
            </a:r>
          </a:p>
          <a:p>
            <a:endParaRPr lang="sv-SE" i="1" dirty="0"/>
          </a:p>
          <a:p>
            <a:r>
              <a:rPr lang="sv-SE" dirty="0"/>
              <a:t>Klaffarna kan bara öppnas i en riktning och stängs automatiskt när blodströmmen vänder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B8D6EE73-19B4-C915-6564-65E859BFA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0864" r="57038" b="34568"/>
          <a:stretch>
            <a:fillRect/>
          </a:stretch>
        </p:blipFill>
        <p:spPr>
          <a:xfrm rot="5400000">
            <a:off x="6374210" y="581420"/>
            <a:ext cx="5418139" cy="56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F6B9E1-D1B8-F36F-B4E2-5535EE2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Hjärtats kranskärl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299756-71F2-53D3-B9E4-2DF2B3D7C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5500" cy="4351338"/>
          </a:xfrm>
        </p:spPr>
        <p:txBody>
          <a:bodyPr/>
          <a:lstStyle/>
          <a:p>
            <a:r>
              <a:rPr lang="sv-SE" dirty="0"/>
              <a:t>Hjärtats egna celler måste få näring och syrgas </a:t>
            </a:r>
          </a:p>
          <a:p>
            <a:r>
              <a:rPr lang="sv-SE" dirty="0"/>
              <a:t>Den transporten sker genom </a:t>
            </a:r>
            <a:r>
              <a:rPr lang="sv-SE" i="1" dirty="0"/>
              <a:t>kranskärl</a:t>
            </a:r>
            <a:r>
              <a:rPr lang="sv-SE" dirty="0"/>
              <a:t>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EFF5CD44-D37C-E126-EF68-552D06F41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7" t="11604" r="8519" b="35062"/>
          <a:stretch>
            <a:fillRect/>
          </a:stretch>
        </p:blipFill>
        <p:spPr>
          <a:xfrm rot="5400000">
            <a:off x="6136962" y="479738"/>
            <a:ext cx="5816600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7051"/>
      </p:ext>
    </p:extLst>
  </p:cSld>
  <p:clrMapOvr>
    <a:masterClrMapping/>
  </p:clrMapOvr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1055</TotalTime>
  <Words>1106</Words>
  <Application>Microsoft Office PowerPoint</Application>
  <PresentationFormat>Bredbild</PresentationFormat>
  <Paragraphs>170</Paragraphs>
  <Slides>24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Fares Presentationer</vt:lpstr>
      <vt:lpstr>Naturkunskap 2</vt:lpstr>
      <vt:lpstr>Blodkärlssystem</vt:lpstr>
      <vt:lpstr>Blodkärlssystem </vt:lpstr>
      <vt:lpstr>Ett slutet blodkärlssystem</vt:lpstr>
      <vt:lpstr>PowerPoint-presentation</vt:lpstr>
      <vt:lpstr>Dubbelt blodkärlssystem</vt:lpstr>
      <vt:lpstr>PowerPoint-presentation</vt:lpstr>
      <vt:lpstr>Hjärtats klaffar</vt:lpstr>
      <vt:lpstr>Hjärtats kranskärl </vt:lpstr>
      <vt:lpstr>Blodkärl </vt:lpstr>
      <vt:lpstr>Blodkärl </vt:lpstr>
      <vt:lpstr>Blodkärl </vt:lpstr>
      <vt:lpstr>Vener </vt:lpstr>
      <vt:lpstr>Blodtryck </vt:lpstr>
      <vt:lpstr>Vävnadsvätska och lymfkärl </vt:lpstr>
      <vt:lpstr>Vävnadsvätska och lymfkärl </vt:lpstr>
      <vt:lpstr>Blod</vt:lpstr>
      <vt:lpstr>Blodets innehåll </vt:lpstr>
      <vt:lpstr>Blodkroppar </vt:lpstr>
      <vt:lpstr>Blodplasma</vt:lpstr>
      <vt:lpstr>Blodplättar </vt:lpstr>
      <vt:lpstr>Röda blodkroppar </vt:lpstr>
      <vt:lpstr>Blodgrupper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2</cp:revision>
  <dcterms:created xsi:type="dcterms:W3CDTF">2026-01-18T15:31:02Z</dcterms:created>
  <dcterms:modified xsi:type="dcterms:W3CDTF">2026-02-24T06:09:07Z</dcterms:modified>
</cp:coreProperties>
</file>